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4" r:id="rId4"/>
    <p:sldId id="265" r:id="rId5"/>
    <p:sldId id="258" r:id="rId6"/>
    <p:sldId id="259" r:id="rId7"/>
    <p:sldId id="260" r:id="rId8"/>
    <p:sldId id="261" r:id="rId9"/>
    <p:sldId id="268" r:id="rId10"/>
    <p:sldId id="266" r:id="rId11"/>
    <p:sldId id="269" r:id="rId12"/>
    <p:sldId id="262" r:id="rId13"/>
    <p:sldId id="267" r:id="rId14"/>
    <p:sldId id="2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378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7FE3E-279B-4F94-9B6C-43A7E7B4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3FF67E-A0D6-4650-94B2-49F76E71D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969F7-F628-4948-9C6B-D187A8C88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912B5-E4BD-48E9-8095-F1EDD862F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301A4-8003-4D8C-8A09-8F142FE6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5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6926A2-C9B6-4E02-91E5-B95F5CAD1D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341540-0DC2-40CC-9A9E-483A77A7E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2CD48-D633-4C43-90AE-0B62A13EA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14EAC-B30D-4677-BA8E-2870B5699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CD924-51D3-4D42-BA25-10269C6EF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69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062FA5-F665-45A1-AB5C-C99DB2A8C7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FB904A-C29B-4D87-997F-4AF5D553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9EE61-FDFA-4A03-B22A-6267F638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5A287-DAAF-497B-B796-0670AC7B1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D82E-573F-4B7A-A60E-19A3F116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1E29-F2A6-4F5B-AB8A-C05227CC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0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39CD3-9DE4-4C4F-B6EE-735895A75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63C54-C40A-4706-83B7-17B80E49C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A1DB0-ADB8-4E91-AADF-957483E8D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CDD6F-E5F5-4BC8-81E7-E27601E15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8B2BD-7BFF-4940-9227-9B5BDBE1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FBE47-4F02-4A27-A2E0-217DCFF5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3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F83-8D29-4555-9FF8-EC2E695F4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CBFEC-721F-4B00-A944-81BE5F540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8B627-6ED1-4608-BB7B-88BFEF260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392499-63F6-4A01-9560-E20554505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FBD71-7A56-4D2D-A16A-16B140C43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895288-E3B3-42F5-B83F-D970A7191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A61DF6-AE5E-4DD7-A248-343D341B3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D6CEAF-E2C7-4F56-B7B7-3C4B19F80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41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716BD-BDDD-404B-A737-D451640E5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10A48-15AA-440B-94D7-208B6A192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1BD622-7B5B-4961-8450-FA006C270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8B510-0A2B-4BE4-A2BF-37039DD82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60D50-3050-4615-B3DB-A5BD19924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F9272-3109-4994-82DF-63220203D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83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1A70D-8DA6-41B3-B0BD-6720143CB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C84238-60FD-438B-A4D3-E3183A4338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F590D-599E-4ACA-8854-9CCCDC01D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FB307-B30F-473C-B014-03F8C3E0A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96B3E-9305-48BB-A601-5A741B66C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D4B01-7215-42D9-96F3-99337EFD4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65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Charge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1044030" y="2392280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846493" y="6453635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1912" y="5022404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7670" y="5024378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/>
              <a:t>“Pearl-necklace-like”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1A7801-EDE2-8B5D-C649-8C12C322476A}"/>
              </a:ext>
            </a:extLst>
          </p:cNvPr>
          <p:cNvSpPr txBox="1"/>
          <p:nvPr/>
        </p:nvSpPr>
        <p:spPr>
          <a:xfrm>
            <a:off x="5435215" y="3445732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b="1" dirty="0"/>
              <a:t>Neck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E8E4F3-561C-6F5D-62CF-1DB79015D237}"/>
              </a:ext>
            </a:extLst>
          </p:cNvPr>
          <p:cNvSpPr txBox="1"/>
          <p:nvPr/>
        </p:nvSpPr>
        <p:spPr>
          <a:xfrm>
            <a:off x="384408" y="3110240"/>
            <a:ext cx="948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b="1" dirty="0"/>
              <a:t>Stem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656678" y="2572316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738598" y="2390306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78" name="Picture 6">
            <a:extLst>
              <a:ext uri="{FF2B5EF4-FFF2-40B4-BE49-F238E27FC236}">
                <a16:creationId xmlns:a16="http://schemas.microsoft.com/office/drawing/2014/main" id="{73E6B603-D72E-31F4-FA2A-33B75DFEE5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98"/>
          <a:stretch/>
        </p:blipFill>
        <p:spPr bwMode="auto">
          <a:xfrm>
            <a:off x="7586244" y="3745891"/>
            <a:ext cx="3024199" cy="250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561570" y="2505412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96795" y="3618457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474306" y="2503153"/>
            <a:ext cx="1841770" cy="170580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2D7A2F1-4ECA-0C2D-B99F-5898964A1387}"/>
              </a:ext>
            </a:extLst>
          </p:cNvPr>
          <p:cNvSpPr/>
          <p:nvPr/>
        </p:nvSpPr>
        <p:spPr>
          <a:xfrm>
            <a:off x="9478047" y="5484069"/>
            <a:ext cx="238124" cy="459498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30BAAD4-2C4D-E96B-F80A-B75945929F9C}"/>
              </a:ext>
            </a:extLst>
          </p:cNvPr>
          <p:cNvSpPr/>
          <p:nvPr/>
        </p:nvSpPr>
        <p:spPr>
          <a:xfrm>
            <a:off x="9117391" y="5484069"/>
            <a:ext cx="238124" cy="459498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A99DC7-C423-2687-EE89-D8E87A84EDE1}"/>
              </a:ext>
            </a:extLst>
          </p:cNvPr>
          <p:cNvSpPr/>
          <p:nvPr/>
        </p:nvSpPr>
        <p:spPr>
          <a:xfrm>
            <a:off x="9838703" y="5484069"/>
            <a:ext cx="511489" cy="459498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5F31452-62A5-06F8-5353-C087CBD73DBB}"/>
              </a:ext>
            </a:extLst>
          </p:cNvPr>
          <p:cNvSpPr/>
          <p:nvPr/>
        </p:nvSpPr>
        <p:spPr>
          <a:xfrm>
            <a:off x="8791291" y="5484069"/>
            <a:ext cx="238124" cy="459498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8CFB30D-E7B0-AE6A-E589-F3D050A1A963}"/>
              </a:ext>
            </a:extLst>
          </p:cNvPr>
          <p:cNvSpPr/>
          <p:nvPr/>
        </p:nvSpPr>
        <p:spPr>
          <a:xfrm>
            <a:off x="8019457" y="5484069"/>
            <a:ext cx="683857" cy="459498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Coarse-graining performed by grouping charges based on contributions to the slope of the cumulative charge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Hyperparameters: Number of bins, Minimum number of AA per block</a:t>
            </a:r>
          </a:p>
          <a:p>
            <a:r>
              <a:rPr lang="en-US" sz="2000" dirty="0"/>
              <a:t>Sample sequence: </a:t>
            </a:r>
          </a:p>
          <a:p>
            <a:pPr lvl="1"/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0E2B052-74F6-4A81-BF51-345F35EAF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C28B16EC-FC41-4482-AD4F-C146F9F8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1" y="3998137"/>
            <a:ext cx="3797161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4BC29D2-D89C-4C76-BBB6-C8CF29750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2" y="3994590"/>
            <a:ext cx="3797160" cy="271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45BF16A7-6128-42BE-BCC7-946884D6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62" y="1078497"/>
            <a:ext cx="10810875" cy="534516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How does internal structure affect response to salt concentration?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946CCA-C2F4-45E5-8076-3C4BED67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5" y="2326001"/>
            <a:ext cx="4775172" cy="393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885194" y="3101084"/>
            <a:ext cx="2424722" cy="2092173"/>
            <a:chOff x="885194" y="3101084"/>
            <a:chExt cx="2424722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744294" y="3101084"/>
              <a:ext cx="565622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885194" y="3244886"/>
              <a:ext cx="1893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75923" y="1823984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3713022" cy="2476482"/>
              <a:chOff x="1495758" y="3407394"/>
              <a:chExt cx="3713022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2079765"/>
              <a:ext cx="3566247" cy="559682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09502"/>
              <a:ext cx="0" cy="70762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664549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75064" y="1848048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81997" y="5414170"/>
              <a:ext cx="3479689" cy="844381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9689" h="844381">
                  <a:moveTo>
                    <a:pt x="0" y="349081"/>
                  </a:moveTo>
                  <a:cubicBezTo>
                    <a:pt x="118269" y="290343"/>
                    <a:pt x="236538" y="231606"/>
                    <a:pt x="352425" y="244306"/>
                  </a:cubicBezTo>
                  <a:cubicBezTo>
                    <a:pt x="468312" y="257006"/>
                    <a:pt x="614363" y="431631"/>
                    <a:pt x="695325" y="425281"/>
                  </a:cubicBezTo>
                  <a:cubicBezTo>
                    <a:pt x="776287" y="418931"/>
                    <a:pt x="696912" y="223669"/>
                    <a:pt x="838200" y="206206"/>
                  </a:cubicBezTo>
                  <a:cubicBezTo>
                    <a:pt x="979488" y="188743"/>
                    <a:pt x="1371600" y="337969"/>
                    <a:pt x="1543050" y="320506"/>
                  </a:cubicBezTo>
                  <a:cubicBezTo>
                    <a:pt x="1714500" y="303043"/>
                    <a:pt x="1782763" y="50631"/>
                    <a:pt x="1866900" y="101431"/>
                  </a:cubicBezTo>
                  <a:cubicBezTo>
                    <a:pt x="1951037" y="152231"/>
                    <a:pt x="2071687" y="561806"/>
                    <a:pt x="2047875" y="625306"/>
                  </a:cubicBezTo>
                  <a:cubicBezTo>
                    <a:pt x="2024063" y="688806"/>
                    <a:pt x="1490663" y="555456"/>
                    <a:pt x="1724025" y="482431"/>
                  </a:cubicBezTo>
                  <a:cubicBezTo>
                    <a:pt x="1957388" y="409406"/>
                    <a:pt x="3255963" y="263356"/>
                    <a:pt x="3448050" y="187156"/>
                  </a:cubicBezTo>
                  <a:cubicBezTo>
                    <a:pt x="3640137" y="110956"/>
                    <a:pt x="2895600" y="-65257"/>
                    <a:pt x="2876550" y="25231"/>
                  </a:cubicBezTo>
                  <a:cubicBezTo>
                    <a:pt x="2857500" y="115719"/>
                    <a:pt x="3435350" y="723731"/>
                    <a:pt x="3333750" y="730081"/>
                  </a:cubicBezTo>
                  <a:cubicBezTo>
                    <a:pt x="3232150" y="736431"/>
                    <a:pt x="2409825" y="36344"/>
                    <a:pt x="2266950" y="63331"/>
                  </a:cubicBezTo>
                  <a:cubicBezTo>
                    <a:pt x="2124075" y="90318"/>
                    <a:pt x="2686050" y="812631"/>
                    <a:pt x="2781300" y="844381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7021" y="4579354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75063" y="1861818"/>
            <a:ext cx="3929427" cy="4968917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844" y="3800598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0676219" y="36813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438094" y="36874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323669" y="3396759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127045" y="4346277"/>
            <a:ext cx="2302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Cooperative collapse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Assumptions: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9555" y="2061135"/>
            <a:ext cx="381846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Elasticity (</a:t>
            </a:r>
            <a:r>
              <a:rPr lang="en-US" dirty="0">
                <a:solidFill>
                  <a:schemeClr val="accent2"/>
                </a:solidFill>
              </a:rPr>
              <a:t>monomer</a:t>
            </a:r>
            <a:r>
              <a:rPr lang="en-US" dirty="0"/>
              <a:t>-</a:t>
            </a:r>
            <a:r>
              <a:rPr lang="en-US" dirty="0">
                <a:solidFill>
                  <a:schemeClr val="accent2"/>
                </a:solidFill>
              </a:rPr>
              <a:t>monomer</a:t>
            </a:r>
            <a:r>
              <a:rPr lang="en-US" dirty="0"/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Solubility (</a:t>
            </a:r>
            <a:r>
              <a:rPr lang="en-US" dirty="0">
                <a:solidFill>
                  <a:schemeClr val="tx2"/>
                </a:solidFill>
              </a:rPr>
              <a:t>solvent</a:t>
            </a:r>
            <a:r>
              <a:rPr lang="en-US" dirty="0"/>
              <a:t>-</a:t>
            </a:r>
            <a:r>
              <a:rPr lang="en-US" dirty="0">
                <a:solidFill>
                  <a:schemeClr val="accent2"/>
                </a:solidFill>
              </a:rPr>
              <a:t>monomer</a:t>
            </a:r>
            <a:r>
              <a:rPr lang="en-US" dirty="0"/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Electrostatics (</a:t>
            </a:r>
            <a:r>
              <a:rPr lang="en-US" dirty="0">
                <a:solidFill>
                  <a:schemeClr val="accent1"/>
                </a:solidFill>
              </a:rPr>
              <a:t>ion</a:t>
            </a:r>
            <a:r>
              <a:rPr lang="en-US" dirty="0"/>
              <a:t>-</a:t>
            </a:r>
            <a:r>
              <a:rPr lang="en-US" dirty="0">
                <a:solidFill>
                  <a:schemeClr val="accent2"/>
                </a:solidFill>
              </a:rPr>
              <a:t>monomer</a:t>
            </a:r>
            <a:r>
              <a:rPr lang="en-US" dirty="0"/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9004153" y="2834820"/>
            <a:ext cx="3178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183148"/>
            <a:ext cx="3081211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326115" y="1240076"/>
            <a:ext cx="4276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/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758946" y="1813352"/>
            <a:ext cx="568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Generate fields (equations) that all particles in the system experience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2424" y="3927197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611770" y="1176834"/>
            <a:ext cx="5608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/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8887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Interactions: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433821" y="2929153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Electrostatics, ignoring any correlations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464" y="2774676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593" y="3697247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070" y="5372977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593" y="4482420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927" y="2015920"/>
            <a:ext cx="6646146" cy="71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5112010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717825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35243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76B120-B6AF-4EA4-A0C9-8ED130D4E8E4}"/>
              </a:ext>
            </a:extLst>
          </p:cNvPr>
          <p:cNvSpPr txBox="1"/>
          <p:nvPr/>
        </p:nvSpPr>
        <p:spPr>
          <a:xfrm>
            <a:off x="1933845" y="4579070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714" y="5572394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980729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6314591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17252EC-78D8-FEB3-9ECC-AEAC7BB61B4B}"/>
              </a:ext>
            </a:extLst>
          </p:cNvPr>
          <p:cNvGrpSpPr/>
          <p:nvPr/>
        </p:nvGrpSpPr>
        <p:grpSpPr>
          <a:xfrm>
            <a:off x="9298188" y="2183111"/>
            <a:ext cx="2893812" cy="1436044"/>
            <a:chOff x="9298188" y="2183111"/>
            <a:chExt cx="2893812" cy="14360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258850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619155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B424A9E-6AAC-3509-D554-184984F9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7" y="2607632"/>
              <a:ext cx="1888744" cy="3683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A6C80D-DE81-C984-DF3C-4EA3112BD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92270" y="2183111"/>
              <a:ext cx="2223479" cy="35107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159321"/>
              <a:ext cx="2656370" cy="302732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9F7546-3756-A231-6C54-5A384B6A388E}"/>
              </a:ext>
            </a:extLst>
          </p:cNvPr>
          <p:cNvGrpSpPr/>
          <p:nvPr/>
        </p:nvGrpSpPr>
        <p:grpSpPr>
          <a:xfrm>
            <a:off x="6261157" y="4533296"/>
            <a:ext cx="3098375" cy="331218"/>
            <a:chOff x="6096000" y="4580807"/>
            <a:chExt cx="3098375" cy="33121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631AF75-8F42-47B5-9A46-A36B2712F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ACDAC9E-0DE1-A614-F975-1BF2F8504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192806" y="404701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2258850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SCF Equations, cont.</a:t>
            </a:r>
            <a:endParaRPr lang="en-US" sz="1200" b="1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319F-5FE6-4A46-90CC-AC711999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662" y="2064533"/>
            <a:ext cx="4291763" cy="86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60"/>
          <a:stretch/>
        </p:blipFill>
        <p:spPr>
          <a:xfrm>
            <a:off x="2045044" y="3604701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8113238" y="3363374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7" b="-1"/>
          <a:stretch/>
        </p:blipFill>
        <p:spPr>
          <a:xfrm>
            <a:off x="1820439" y="4323022"/>
            <a:ext cx="5214933" cy="1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F92DD-469D-83F6-3C61-C8E220975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a040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5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spcAft>
            <a:spcPts val="1200"/>
          </a:spcAft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501</TotalTime>
  <Words>369</Words>
  <Application>Microsoft Office PowerPoint</Application>
  <PresentationFormat>Widescreen</PresentationFormat>
  <Paragraphs>161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PowerPoint Presentation</vt:lpstr>
      <vt:lpstr>PowerPoint Presentation</vt:lpstr>
      <vt:lpstr>SCFT Build-up — System</vt:lpstr>
      <vt:lpstr>SCFT Build-up — System</vt:lpstr>
      <vt:lpstr>SCFT Build-up — Equations</vt:lpstr>
      <vt:lpstr>SCFT Build-up — Equations</vt:lpstr>
      <vt:lpstr>SCFT Build-up — Equations</vt:lpstr>
      <vt:lpstr>SCFT Build-up — Equations</vt:lpstr>
      <vt:lpstr>a040</vt:lpstr>
      <vt:lpstr>Internal Charge</vt:lpstr>
      <vt:lpstr>Internal Structure</vt:lpstr>
      <vt:lpstr>Protein Coarse-graining</vt:lpstr>
      <vt:lpstr>Application to NFH, pH 2.4</vt:lpstr>
      <vt:lpstr>Cooperative Collapse of the Dilute Phase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67</cp:revision>
  <dcterms:created xsi:type="dcterms:W3CDTF">2022-03-28T18:43:16Z</dcterms:created>
  <dcterms:modified xsi:type="dcterms:W3CDTF">2022-08-12T00:36:11Z</dcterms:modified>
</cp:coreProperties>
</file>